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77" r:id="rId5"/>
    <p:sldId id="276" r:id="rId6"/>
    <p:sldId id="272" r:id="rId7"/>
    <p:sldId id="260" r:id="rId8"/>
    <p:sldId id="262" r:id="rId9"/>
    <p:sldId id="266" r:id="rId10"/>
    <p:sldId id="268" r:id="rId11"/>
    <p:sldId id="269" r:id="rId12"/>
    <p:sldId id="270" r:id="rId13"/>
    <p:sldId id="271" r:id="rId14"/>
    <p:sldId id="273" r:id="rId15"/>
    <p:sldId id="274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76981" autoAdjust="0"/>
  </p:normalViewPr>
  <p:slideViewPr>
    <p:cSldViewPr snapToGrid="0" snapToObjects="1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1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10EAA-D781-BF48-6778-0BDBFD56E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7FCD5-0512-4AEE-F5B9-58AC0F789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717B2-A8C8-AE36-BF05-DDF49CB12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8DCE2-8E2A-7799-27FE-479EB9AE5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37160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50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 EVANGELISTA PURKYNĚ UNIVERSITY · ÚSTÍ NAD LABEM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640080" y="1965960"/>
            <a:ext cx="9276217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r>
              <a:rPr lang="cs-CZ" sz="5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5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Knowledge Transfer</a:t>
            </a:r>
            <a:r>
              <a:rPr lang="cs-CZ" sz="5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Centre</a:t>
            </a:r>
            <a:endParaRPr lang="en-US" sz="5000" dirty="0"/>
          </a:p>
        </p:txBody>
      </p:sp>
      <p:sp>
        <p:nvSpPr>
          <p:cNvPr id="4" name="Text 2"/>
          <p:cNvSpPr/>
          <p:nvPr/>
        </p:nvSpPr>
        <p:spPr>
          <a:xfrm>
            <a:off x="640080" y="4160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9D5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Turning academic research into real-world impact.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658368" y="4069080"/>
            <a:ext cx="1280160" cy="0"/>
          </a:xfrm>
          <a:prstGeom prst="line">
            <a:avLst/>
          </a:prstGeom>
          <a:noFill/>
          <a:ln w="38100">
            <a:solidFill>
              <a:srgbClr val="20C9A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59893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www.ujep.cz</a:t>
            </a:r>
            <a:endParaRPr lang="en-US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C17110-17DE-43C1-905D-992A42653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945" y="356614"/>
            <a:ext cx="3986874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STORIES · 1 / 3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IOCB Prague — antivirals that changed the world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4160520" cy="41148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5" name="Image 0" descr="/home/claude/assets/image32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2331720"/>
            <a:ext cx="3154680" cy="1581912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1097280" y="4069080"/>
            <a:ext cx="3200400" cy="0"/>
          </a:xfrm>
          <a:prstGeom prst="line">
            <a:avLst/>
          </a:prstGeom>
          <a:noFill/>
          <a:ln w="12700">
            <a:solidFill>
              <a:srgbClr val="E7E4F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97280" y="42062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 to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914400" y="4434840"/>
            <a:ext cx="3611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bn CZK</a:t>
            </a:r>
            <a:endParaRPr lang="en-US" sz="4000" dirty="0"/>
          </a:p>
        </p:txBody>
      </p:sp>
      <p:sp>
        <p:nvSpPr>
          <p:cNvPr id="9" name="Text 6"/>
          <p:cNvSpPr/>
          <p:nvPr/>
        </p:nvSpPr>
        <p:spPr>
          <a:xfrm>
            <a:off x="1097280" y="521208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licensing income in some years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166360" y="2148840"/>
            <a:ext cx="6446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Prof. Antonín Holý’s</a:t>
            </a:r>
            <a:r>
              <a:rPr lang="en-US" sz="165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research led to essential antivirals against HIV/AIDS — in particular </a:t>
            </a:r>
            <a:r>
              <a:rPr lang="en-US" sz="1650" b="1" dirty="0">
                <a:solidFill>
                  <a:srgbClr val="0E9C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tenofovir</a:t>
            </a:r>
            <a:r>
              <a:rPr lang="en-US" sz="165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The compounds were licensed to Gilead Sciences (USA), earning the institute extraordinary, long-term royalties.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166360" y="4160520"/>
            <a:ext cx="64465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funds powered a sweeping modernisation of the institute, support for basic research, and a full technology-transfer ecosystem (IOCB Tech, i&amp;i Prague). The commercialisation of tenofovir is one of the most successful examples of moving Czech academic research into global pharmaceutical practice.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1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5AD2B10-2D7A-42E0-84AA-10069C0C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STORIES · 2 / 3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DIANA Biotechnologies — diagnostics at scale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4572000" cy="1417320"/>
          </a:xfrm>
          <a:prstGeom prst="roundRect">
            <a:avLst>
              <a:gd name="adj" fmla="val 7742"/>
            </a:avLst>
          </a:prstGeom>
          <a:solidFill>
            <a:srgbClr val="F6F5FC"/>
          </a:solidFill>
          <a:ln w="12700">
            <a:solidFill>
              <a:srgbClr val="E7E4F2"/>
            </a:solidFill>
            <a:prstDash val="solid"/>
          </a:ln>
        </p:spPr>
      </p:sp>
      <p:pic>
        <p:nvPicPr>
          <p:cNvPr id="5" name="Image 0" descr="/home/claude/assets/image33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2331720"/>
            <a:ext cx="3566160" cy="8686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40080" y="3703320"/>
            <a:ext cx="2194560" cy="1874520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640080" y="3977640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M+</a:t>
            </a:r>
            <a:endParaRPr lang="en-US" sz="3300" dirty="0"/>
          </a:p>
        </p:txBody>
      </p:sp>
      <p:sp>
        <p:nvSpPr>
          <p:cNvPr id="8" name="Text 5"/>
          <p:cNvSpPr/>
          <p:nvPr/>
        </p:nvSpPr>
        <p:spPr>
          <a:xfrm>
            <a:off x="822960" y="47548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PCR tests produced — the largest Czech maker of Covid tests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3017520" y="3703320"/>
            <a:ext cx="2194560" cy="1874520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3017520" y="3977640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0E9C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€3.5 M</a:t>
            </a:r>
            <a:endParaRPr lang="en-US" sz="3300" dirty="0"/>
          </a:p>
        </p:txBody>
      </p:sp>
      <p:sp>
        <p:nvSpPr>
          <p:cNvPr id="11" name="Text 8"/>
          <p:cNvSpPr/>
          <p:nvPr/>
        </p:nvSpPr>
        <p:spPr>
          <a:xfrm>
            <a:off x="3200400" y="47548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capital raised for research &amp; production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440680" y="2103120"/>
            <a:ext cx="6172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biotechnology spin-off founded by IOCB.</a:t>
            </a:r>
            <a:r>
              <a:rPr lang="en-US" sz="165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 developed ultrasensitive PCR detection of pathogens and proteins, which the company turned into PCR diagnostic tests — especially for COVID-19.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5440680" y="3977640"/>
            <a:ext cx="6172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4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collaborates with university laboratories in both research and production, and has won awards such as Deloitte Fast 50 and EY Entrepreneur of the Year — a model example of academic knowledge returning to the commercial sector.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1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B9610F2-4E05-4E8D-A1B0-8D879F68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STORIES · 3 / 3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7498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ZEMBAG — research you can hold</a:t>
            </a:r>
            <a:endParaRPr lang="en-US" sz="3300" dirty="0"/>
          </a:p>
        </p:txBody>
      </p:sp>
      <p:pic>
        <p:nvPicPr>
          <p:cNvPr id="4" name="Image 0" descr="/home/claude/assets/processed/zembag_pr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80" y="1828800"/>
            <a:ext cx="2514600" cy="3227832"/>
          </a:xfrm>
          <a:prstGeom prst="rect">
            <a:avLst/>
          </a:prstGeom>
          <a:effectLst>
            <a:outerShdw blurRad="177800" dist="63500" dir="5400000" algn="bl" rotWithShape="0">
              <a:srgbClr val="1A1730">
                <a:alpha val="16000"/>
              </a:srgbClr>
            </a:outerShdw>
          </a:effectLst>
        </p:spPr>
      </p:pic>
      <p:pic>
        <p:nvPicPr>
          <p:cNvPr id="5" name="Image 1" descr="/home/claude/assets/image35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080" y="2011680"/>
            <a:ext cx="3108960" cy="8412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2926080"/>
            <a:ext cx="79552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2100" b="1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r>
              <a:rPr lang="en-US" sz="2100" i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Zembag is a unique three-layer bag for vegetables that allows long-term storage at room temperature. And it’s beautiful, too.”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640080" y="4343400"/>
            <a:ext cx="79552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CZU (Czech University of Life Sciences). </a:t>
            </a:r>
            <a:r>
              <a:rPr lang="en-US" sz="145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innovation was transferred by the spin-off </a:t>
            </a:r>
            <a:r>
              <a:rPr lang="en-US" sz="145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Terpenix</a:t>
            </a:r>
            <a:r>
              <a:rPr lang="cs-CZ" sz="14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5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s.r.o.</a:t>
            </a:r>
            <a:r>
              <a:rPr lang="en-US" sz="145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2013 to commercialise research on natural bioactive substances. Terpenix licensed the technology and the </a:t>
            </a:r>
            <a:r>
              <a:rPr lang="en-US" sz="14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ZEMBAG™</a:t>
            </a:r>
            <a:r>
              <a:rPr lang="en-US" sz="145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brand, which it actively uses to make and distribute the product.</a:t>
            </a:r>
            <a:endParaRPr lang="en-US" sz="1450" dirty="0"/>
          </a:p>
        </p:txBody>
      </p:sp>
      <p:sp>
        <p:nvSpPr>
          <p:cNvPr id="8" name="Text 4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FB8BEB4-3A3D-4CF3-B404-CD7A1EF03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38160" y="-1828800"/>
            <a:ext cx="5303520" cy="530352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869680" y="-1097280"/>
            <a:ext cx="3840480" cy="3840480"/>
          </a:xfrm>
          <a:prstGeom prst="ellipse">
            <a:avLst/>
          </a:prstGeom>
          <a:ln w="12700">
            <a:solidFill>
              <a:srgbClr val="20C9A6">
                <a:alpha val="4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555480" y="-411480"/>
            <a:ext cx="2468880" cy="246888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48" y="1783080"/>
            <a:ext cx="914400" cy="914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97280" y="2971800"/>
            <a:ext cx="999713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enthusiasm, a person achieves more</a:t>
            </a:r>
            <a:endParaRPr lang="en-US" sz="3000" dirty="0"/>
          </a:p>
          <a:p>
            <a:pPr marL="0" indent="0" algn="ctr">
              <a:lnSpc>
                <a:spcPct val="118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 with theorising and pragmatism.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5547208" y="4846320"/>
            <a:ext cx="1097280" cy="0"/>
          </a:xfrm>
          <a:prstGeom prst="line">
            <a:avLst/>
          </a:prstGeom>
          <a:noFill/>
          <a:ln w="38100">
            <a:solidFill>
              <a:srgbClr val="20C9A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8A86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1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975CCA-950B-4325-809F-74A04633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945" y="356614"/>
            <a:ext cx="3986874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21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737360" y="-1737360"/>
            <a:ext cx="5303520" cy="530352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1005840" y="-1005840"/>
            <a:ext cx="3840480" cy="3840480"/>
          </a:xfrm>
          <a:prstGeom prst="ellipse">
            <a:avLst/>
          </a:prstGeom>
          <a:ln w="12700">
            <a:solidFill>
              <a:srgbClr val="20C9A6">
                <a:alpha val="4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-320040" y="-320040"/>
            <a:ext cx="2468880" cy="246888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48" y="1554480"/>
            <a:ext cx="914400" cy="914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97280" y="2697480"/>
            <a:ext cx="9997135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is walking from failure to failure</a:t>
            </a:r>
            <a:endParaRPr lang="en-US" sz="32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no loss of enthusiasm.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5638648" y="4343400"/>
            <a:ext cx="914400" cy="0"/>
          </a:xfrm>
          <a:prstGeom prst="line">
            <a:avLst/>
          </a:prstGeom>
          <a:noFill/>
          <a:ln w="38100">
            <a:solidFill>
              <a:srgbClr val="20C9A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0" y="4526280"/>
            <a:ext cx="121916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WINSTON CHURCHILL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8A86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1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199DF25-5B8F-4EEE-B4A6-7ECD0839C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945" y="356614"/>
            <a:ext cx="3986874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686800" y="3657600"/>
            <a:ext cx="5303520" cy="530352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418320" y="4389120"/>
            <a:ext cx="3840480" cy="3840480"/>
          </a:xfrm>
          <a:prstGeom prst="ellipse">
            <a:avLst/>
          </a:prstGeom>
          <a:ln w="12700">
            <a:solidFill>
              <a:srgbClr val="20C9A6">
                <a:alpha val="4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104120" y="5074920"/>
            <a:ext cx="2468880" cy="246888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86868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WE’RE HERE FOR YOU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128016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Let’s talk</a:t>
            </a:r>
            <a:r>
              <a:rPr lang="cs-CZ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sz="3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</a:t>
            </a:r>
            <a:r>
              <a:rPr lang="cs-CZ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</a:t>
            </a:r>
            <a:endParaRPr lang="en-US" sz="3800" dirty="0"/>
          </a:p>
        </p:txBody>
      </p:sp>
      <p:sp>
        <p:nvSpPr>
          <p:cNvPr id="7" name="Shape 5"/>
          <p:cNvSpPr/>
          <p:nvPr/>
        </p:nvSpPr>
        <p:spPr>
          <a:xfrm>
            <a:off x="640080" y="2743200"/>
            <a:ext cx="3456432" cy="2468880"/>
          </a:xfrm>
          <a:prstGeom prst="roundRect">
            <a:avLst>
              <a:gd name="adj" fmla="val 4444"/>
            </a:avLst>
          </a:prstGeom>
          <a:solidFill>
            <a:srgbClr val="211D3F"/>
          </a:solidFill>
          <a:ln w="12700">
            <a:solidFill>
              <a:srgbClr val="342E5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005840" y="3108960"/>
            <a:ext cx="640080" cy="640080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9" name="Text 7"/>
          <p:cNvSpPr/>
          <p:nvPr/>
        </p:nvSpPr>
        <p:spPr>
          <a:xfrm>
            <a:off x="1005840" y="31089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14400" y="3886200"/>
            <a:ext cx="2907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Ing. Michal Pácal</a:t>
            </a:r>
            <a:endParaRPr lang="en-US" sz="155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16552"/>
            <a:ext cx="182880" cy="1828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170432" y="4334256"/>
            <a:ext cx="2679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4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michal.pacal@ujep.cz</a:t>
            </a:r>
            <a:endParaRPr lang="en-US" sz="12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791456"/>
            <a:ext cx="182880" cy="18288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170432" y="4709160"/>
            <a:ext cx="2679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4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+420 775 959 635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4462272" y="2743200"/>
            <a:ext cx="3456432" cy="2468880"/>
          </a:xfrm>
          <a:prstGeom prst="roundRect">
            <a:avLst>
              <a:gd name="adj" fmla="val 4444"/>
            </a:avLst>
          </a:prstGeom>
          <a:solidFill>
            <a:srgbClr val="211D3F"/>
          </a:solidFill>
          <a:ln w="12700">
            <a:solidFill>
              <a:srgbClr val="342E5C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828032" y="3108960"/>
            <a:ext cx="640080" cy="640080"/>
          </a:xfrm>
          <a:prstGeom prst="ellipse">
            <a:avLst/>
          </a:prstGeom>
          <a:solidFill>
            <a:srgbClr val="20C9A6"/>
          </a:solidFill>
          <a:ln/>
        </p:spPr>
      </p:sp>
      <p:sp>
        <p:nvSpPr>
          <p:cNvPr id="17" name="Text 13"/>
          <p:cNvSpPr/>
          <p:nvPr/>
        </p:nvSpPr>
        <p:spPr>
          <a:xfrm>
            <a:off x="4828032" y="31089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MH</a:t>
            </a:r>
            <a:endParaRPr lang="en-US" sz="1800" dirty="0"/>
          </a:p>
        </p:txBody>
      </p:sp>
      <p:sp>
        <p:nvSpPr>
          <p:cNvPr id="18" name="Text 14"/>
          <p:cNvSpPr/>
          <p:nvPr/>
        </p:nvSpPr>
        <p:spPr>
          <a:xfrm>
            <a:off x="4736592" y="3886200"/>
            <a:ext cx="2907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Ing. Mgr. Marek Hartych</a:t>
            </a:r>
            <a:endParaRPr lang="en-US" sz="155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92" y="4416552"/>
            <a:ext cx="182880" cy="18288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4992624" y="4334256"/>
            <a:ext cx="2679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4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marek.hartych@ujep.cz</a:t>
            </a:r>
            <a:endParaRPr lang="en-US" sz="12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592" y="4791456"/>
            <a:ext cx="182880" cy="18288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992624" y="4709160"/>
            <a:ext cx="2679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4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+420 608 544 25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8284464" y="2743200"/>
            <a:ext cx="3456432" cy="2468880"/>
          </a:xfrm>
          <a:prstGeom prst="roundRect">
            <a:avLst>
              <a:gd name="adj" fmla="val 4444"/>
            </a:avLst>
          </a:prstGeom>
          <a:solidFill>
            <a:srgbClr val="211D3F"/>
          </a:solidFill>
          <a:ln w="12700">
            <a:solidFill>
              <a:srgbClr val="342E5C"/>
            </a:solidFill>
            <a:prstDash val="solid"/>
          </a:ln>
        </p:spPr>
      </p:sp>
      <p:sp>
        <p:nvSpPr>
          <p:cNvPr id="24" name="Shape 18"/>
          <p:cNvSpPr/>
          <p:nvPr/>
        </p:nvSpPr>
        <p:spPr>
          <a:xfrm>
            <a:off x="8650224" y="3108960"/>
            <a:ext cx="640080" cy="640080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25" name="Text 19"/>
          <p:cNvSpPr/>
          <p:nvPr/>
        </p:nvSpPr>
        <p:spPr>
          <a:xfrm>
            <a:off x="8650224" y="31089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HP</a:t>
            </a:r>
            <a:endParaRPr lang="en-US" sz="1800" dirty="0"/>
          </a:p>
        </p:txBody>
      </p:sp>
      <p:sp>
        <p:nvSpPr>
          <p:cNvPr id="26" name="Text 20"/>
          <p:cNvSpPr/>
          <p:nvPr/>
        </p:nvSpPr>
        <p:spPr>
          <a:xfrm>
            <a:off x="8558784" y="3886200"/>
            <a:ext cx="2907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Bc. Hanuš Petržílka</a:t>
            </a:r>
            <a:endParaRPr lang="en-US" sz="155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784" y="4416552"/>
            <a:ext cx="182880" cy="18288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8814816" y="4334256"/>
            <a:ext cx="2679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4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hanus.petrzilak@ujep.cz</a:t>
            </a:r>
            <a:endParaRPr lang="en-US" sz="12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784" y="4791456"/>
            <a:ext cx="182880" cy="182880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8814816" y="4709160"/>
            <a:ext cx="2679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4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+420 475 286 354</a:t>
            </a:r>
            <a:endParaRPr lang="en-US" sz="1200" dirty="0"/>
          </a:p>
        </p:txBody>
      </p:sp>
      <p:sp>
        <p:nvSpPr>
          <p:cNvPr id="31" name="Text 23"/>
          <p:cNvSpPr/>
          <p:nvPr/>
        </p:nvSpPr>
        <p:spPr>
          <a:xfrm>
            <a:off x="640080" y="62179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</a:t>
            </a:r>
            <a:r>
              <a:rPr lang="cs-CZ" sz="1300" b="1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transfer.</a:t>
            </a:r>
            <a:r>
              <a:rPr lang="en-US" sz="1300" b="1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ujep.cz</a:t>
            </a:r>
            <a:endParaRPr lang="en-US" sz="1300" dirty="0"/>
          </a:p>
        </p:txBody>
      </p:sp>
      <p:sp>
        <p:nvSpPr>
          <p:cNvPr id="32" name="Text 24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8A86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1100" dirty="0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9EF9FF45-1778-4268-97A6-14CCDA30F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945" y="356614"/>
            <a:ext cx="3986874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BASICS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“transfer”?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965960"/>
            <a:ext cx="56692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 the process of </a:t>
            </a:r>
            <a:r>
              <a:rPr lang="cs-CZ" sz="1700" dirty="0" err="1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delivering</a:t>
            </a:r>
            <a:r>
              <a:rPr lang="en-US" sz="1700" dirty="0">
                <a:solidFill>
                  <a:srgbClr val="3330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knowledge from academia into the applied sphere — both technologies and the know-how behind them.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640080" y="32461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PUTS IT TO WORK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640080" y="3657600"/>
            <a:ext cx="457200" cy="45720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" y="3776472"/>
            <a:ext cx="219456" cy="21945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61872" y="3630168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companies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40080" y="4315968"/>
            <a:ext cx="457200" cy="457200"/>
          </a:xfrm>
          <a:prstGeom prst="ellipse">
            <a:avLst/>
          </a:prstGeom>
          <a:solidFill>
            <a:srgbClr val="20C9A6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" y="4434840"/>
            <a:ext cx="219456" cy="21945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261872" y="4288536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Municipalities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40080" y="4974336"/>
            <a:ext cx="457200" cy="45720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2" y="5093208"/>
            <a:ext cx="219456" cy="21945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261872" y="4946904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Hospitals</a:t>
            </a:r>
            <a:r>
              <a:rPr lang="cs-CZ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Non-profit </a:t>
            </a:r>
            <a:r>
              <a:rPr lang="en-US" sz="160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organisations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40080" y="5632704"/>
            <a:ext cx="457200" cy="457200"/>
          </a:xfrm>
          <a:prstGeom prst="ellipse">
            <a:avLst/>
          </a:prstGeom>
          <a:solidFill>
            <a:srgbClr val="20C9A6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52" y="5751576"/>
            <a:ext cx="219456" cy="21945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261872" y="5605272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Non-profit </a:t>
            </a:r>
            <a:r>
              <a:rPr lang="en-US" sz="160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organisations</a:t>
            </a:r>
            <a:r>
              <a:rPr lang="cs-CZ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cs-CZ" sz="160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etc</a:t>
            </a:r>
            <a:r>
              <a:rPr lang="cs-CZ" sz="16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dirty="0"/>
          </a:p>
        </p:txBody>
      </p:sp>
      <p:pic>
        <p:nvPicPr>
          <p:cNvPr id="18" name="Image 4" descr="/home/claude/assets/processed/la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1600200"/>
            <a:ext cx="4983480" cy="4224528"/>
          </a:xfrm>
          <a:prstGeom prst="rect">
            <a:avLst/>
          </a:prstGeom>
          <a:effectLst>
            <a:outerShdw blurRad="177800" dist="63500" dir="5400000" algn="bl" rotWithShape="0">
              <a:srgbClr val="1A1730">
                <a:alpha val="16000"/>
              </a:srgbClr>
            </a:outerShdw>
          </a:effectLst>
        </p:spPr>
      </p:pic>
      <p:sp>
        <p:nvSpPr>
          <p:cNvPr id="19" name="Text 12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EA523B9A-8127-438D-B886-273FB5063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commercialisation process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1965960"/>
            <a:ext cx="10911535" cy="4343400"/>
          </a:xfrm>
          <a:prstGeom prst="roundRect">
            <a:avLst>
              <a:gd name="adj" fmla="val 2105"/>
            </a:avLst>
          </a:prstGeom>
          <a:solidFill>
            <a:srgbClr val="F6F5FC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5" name="Image 0" descr="/home/claude/assets/image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81" y="2022396"/>
            <a:ext cx="6815332" cy="42305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431F49-5E90-47C0-80C5-C6D6198EA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THE NUMBERS · UNITED STATES vs. CZECHIA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789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cs-CZ" sz="330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Universities</a:t>
            </a:r>
            <a:r>
              <a:rPr lang="cs-CZ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 </a:t>
            </a: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spending vs. licensing income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49240" cy="3200400"/>
          </a:xfrm>
          <a:prstGeom prst="roundRect">
            <a:avLst>
              <a:gd name="adj" fmla="val 2857"/>
            </a:avLst>
          </a:prstGeom>
          <a:solidFill>
            <a:srgbClr val="F6F5FC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143000" y="2514600"/>
            <a:ext cx="182880" cy="182880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6" name="Text 4"/>
          <p:cNvSpPr/>
          <p:nvPr/>
        </p:nvSpPr>
        <p:spPr>
          <a:xfrm>
            <a:off x="1417320" y="2441448"/>
            <a:ext cx="4251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5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UNITED STATES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097280" y="2834640"/>
            <a:ext cx="4434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0" b="1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3.2%</a:t>
            </a:r>
            <a:endParaRPr lang="en-US" sz="6600" dirty="0"/>
          </a:p>
        </p:txBody>
      </p:sp>
      <p:sp>
        <p:nvSpPr>
          <p:cNvPr id="8" name="Text 6"/>
          <p:cNvSpPr/>
          <p:nvPr/>
        </p:nvSpPr>
        <p:spPr>
          <a:xfrm>
            <a:off x="1143000" y="3867912"/>
            <a:ext cx="4434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R&amp;D spending comes back as licensing income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1143000" y="4389120"/>
            <a:ext cx="4343400" cy="0"/>
          </a:xfrm>
          <a:prstGeom prst="line">
            <a:avLst/>
          </a:prstGeom>
          <a:noFill/>
          <a:ln w="12700">
            <a:solidFill>
              <a:srgbClr val="E7E4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43000" y="4544568"/>
            <a:ext cx="21717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SPEND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1143000" y="4782312"/>
            <a:ext cx="21717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$117.7 bn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314700" y="4544568"/>
            <a:ext cx="21717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LICENSING INCOME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3314700" y="4782312"/>
            <a:ext cx="21717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cs-CZ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appx</a:t>
            </a:r>
            <a:r>
              <a:rPr lang="cs-CZ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$3.8 bn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6382512" y="2057400"/>
            <a:ext cx="5349240" cy="3200400"/>
          </a:xfrm>
          <a:prstGeom prst="roundRect">
            <a:avLst>
              <a:gd name="adj" fmla="val 2857"/>
            </a:avLst>
          </a:prstGeom>
          <a:solidFill>
            <a:srgbClr val="EEF6F4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885432" y="2514600"/>
            <a:ext cx="182880" cy="182880"/>
          </a:xfrm>
          <a:prstGeom prst="ellipse">
            <a:avLst/>
          </a:prstGeom>
          <a:solidFill>
            <a:srgbClr val="20C9A6"/>
          </a:solidFill>
          <a:ln/>
        </p:spPr>
      </p:sp>
      <p:sp>
        <p:nvSpPr>
          <p:cNvPr id="16" name="Text 14"/>
          <p:cNvSpPr/>
          <p:nvPr/>
        </p:nvSpPr>
        <p:spPr>
          <a:xfrm>
            <a:off x="7159752" y="2441448"/>
            <a:ext cx="4251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5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CZECHIA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839712" y="2834640"/>
            <a:ext cx="4434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0" b="1" dirty="0">
                <a:solidFill>
                  <a:srgbClr val="0E9C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</a:t>
            </a:r>
            <a:r>
              <a:rPr lang="cs-CZ" sz="6600" b="1" dirty="0">
                <a:solidFill>
                  <a:srgbClr val="0E9C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r>
              <a:rPr lang="en-US" sz="6600" b="1" dirty="0">
                <a:solidFill>
                  <a:srgbClr val="0E9C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</a:t>
            </a:r>
            <a:endParaRPr lang="en-US" sz="6600" dirty="0"/>
          </a:p>
        </p:txBody>
      </p:sp>
      <p:sp>
        <p:nvSpPr>
          <p:cNvPr id="18" name="Text 16"/>
          <p:cNvSpPr/>
          <p:nvPr/>
        </p:nvSpPr>
        <p:spPr>
          <a:xfrm>
            <a:off x="6885432" y="3867912"/>
            <a:ext cx="4434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R&amp;D spending comes back as licensing income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6885432" y="4389120"/>
            <a:ext cx="4343400" cy="0"/>
          </a:xfrm>
          <a:prstGeom prst="line">
            <a:avLst/>
          </a:prstGeom>
          <a:noFill/>
          <a:ln w="12700">
            <a:solidFill>
              <a:srgbClr val="E7E4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885432" y="4544568"/>
            <a:ext cx="21717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SPEND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6885432" y="4782312"/>
            <a:ext cx="21717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cs-CZ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sz="180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appx</a:t>
            </a:r>
            <a:r>
              <a:rPr lang="cs-CZ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bn CZK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9057132" y="4544568"/>
            <a:ext cx="21717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LICENSING INCOME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9057132" y="4782312"/>
            <a:ext cx="21717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cs-CZ" sz="180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appx</a:t>
            </a:r>
            <a:r>
              <a:rPr lang="cs-CZ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mil. CZK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640080" y="5532120"/>
            <a:ext cx="10911535" cy="841248"/>
          </a:xfrm>
          <a:prstGeom prst="roundRect">
            <a:avLst>
              <a:gd name="adj" fmla="val 8696"/>
            </a:avLst>
          </a:prstGeom>
          <a:solidFill>
            <a:srgbClr val="15132B"/>
          </a:solidFill>
          <a:ln/>
        </p:spPr>
      </p:sp>
      <p:sp>
        <p:nvSpPr>
          <p:cNvPr id="25" name="Text 23"/>
          <p:cNvSpPr/>
          <p:nvPr/>
        </p:nvSpPr>
        <p:spPr>
          <a:xfrm>
            <a:off x="1051560" y="5532120"/>
            <a:ext cx="10088575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50" dirty="0">
                <a:solidFill>
                  <a:srgbClr val="D9D5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in the U.S., barely 3 cents of every research dollar returns through licences — in Czechia, almost nothing.  </a:t>
            </a:r>
            <a:r>
              <a:rPr lang="en-US" sz="1450" b="1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Licensing income was never the point of transfer.</a:t>
            </a:r>
            <a:endParaRPr lang="en-US" sz="1450" dirty="0"/>
          </a:p>
        </p:txBody>
      </p:sp>
      <p:sp>
        <p:nvSpPr>
          <p:cNvPr id="26" name="Text 24"/>
          <p:cNvSpPr/>
          <p:nvPr/>
        </p:nvSpPr>
        <p:spPr>
          <a:xfrm>
            <a:off x="640080" y="6400800"/>
            <a:ext cx="10911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C99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NSF HERD FY2024 &amp; AUTM Licensing Survey (US); ČSÚ 2024 (CZ). Figures rounded; licensing income is highly concentrated in a few institutions.</a:t>
            </a:r>
            <a:endParaRPr lang="en-US" sz="900" dirty="0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D81F3A3D-C331-44F4-AC33-D824D6F1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3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8A6F1-36E6-8F45-F3B7-5BF78D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4D8604D-8B5E-E12D-F1A3-204F78654741}"/>
              </a:ext>
            </a:extLst>
          </p:cNvPr>
          <p:cNvSpPr/>
          <p:nvPr/>
        </p:nvSpPr>
        <p:spPr>
          <a:xfrm>
            <a:off x="8138160" y="3106444"/>
            <a:ext cx="5303520" cy="530352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E9F3053-6AC0-0FEE-2295-C9459FF7D272}"/>
              </a:ext>
            </a:extLst>
          </p:cNvPr>
          <p:cNvSpPr/>
          <p:nvPr/>
        </p:nvSpPr>
        <p:spPr>
          <a:xfrm>
            <a:off x="8869680" y="3837964"/>
            <a:ext cx="3840480" cy="3840480"/>
          </a:xfrm>
          <a:prstGeom prst="ellipse">
            <a:avLst/>
          </a:prstGeom>
          <a:ln w="12700">
            <a:solidFill>
              <a:srgbClr val="20C9A6">
                <a:alpha val="45000"/>
              </a:srgbClr>
            </a:solidFill>
            <a:prstDash val="solid"/>
          </a:ln>
        </p:spPr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74F28F5-6FC0-2940-3337-DC99E557EE6F}"/>
              </a:ext>
            </a:extLst>
          </p:cNvPr>
          <p:cNvSpPr/>
          <p:nvPr/>
        </p:nvSpPr>
        <p:spPr>
          <a:xfrm>
            <a:off x="9555480" y="4523764"/>
            <a:ext cx="2468880" cy="2468880"/>
          </a:xfrm>
          <a:prstGeom prst="ellipse">
            <a:avLst/>
          </a:prstGeom>
          <a:ln w="12700">
            <a:solidFill>
              <a:srgbClr val="7C5CFC">
                <a:alpha val="30000"/>
              </a:srgbClr>
            </a:solidFill>
            <a:prstDash val="solid"/>
          </a:ln>
        </p:spPr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987A29F-E296-6FED-78C7-175EF163212F}"/>
              </a:ext>
            </a:extLst>
          </p:cNvPr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8A86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2508CA15-533D-D531-F74B-4A4695835A23}"/>
              </a:ext>
            </a:extLst>
          </p:cNvPr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TRANSFER IS REALLY FOR</a:t>
            </a:r>
            <a:endParaRPr lang="en-US" sz="125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69C406EB-D911-2A1D-9960-E200849A04CD}"/>
              </a:ext>
            </a:extLst>
          </p:cNvPr>
          <p:cNvSpPr/>
          <p:nvPr/>
        </p:nvSpPr>
        <p:spPr>
          <a:xfrm>
            <a:off x="640080" y="1463040"/>
            <a:ext cx="107899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8000"/>
              </a:lnSpc>
              <a:buNone/>
            </a:pPr>
            <a:r>
              <a:rPr lang="en-US" sz="4000" b="1" dirty="0">
                <a:solidFill>
                  <a:srgbClr val="9B95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isn’t about making money.
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about making research </a:t>
            </a:r>
            <a:r>
              <a:rPr lang="en-US" sz="4000" b="1" dirty="0">
                <a:solidFill>
                  <a:srgbClr val="20C9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matter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4000" dirty="0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9EB8CF38-5F2D-52B8-74A0-E352C72AB76A}"/>
              </a:ext>
            </a:extLst>
          </p:cNvPr>
          <p:cNvSpPr/>
          <p:nvPr/>
        </p:nvSpPr>
        <p:spPr>
          <a:xfrm>
            <a:off x="658368" y="3383280"/>
            <a:ext cx="1188720" cy="0"/>
          </a:xfrm>
          <a:prstGeom prst="line">
            <a:avLst/>
          </a:prstGeom>
          <a:noFill/>
          <a:ln w="38100">
            <a:solidFill>
              <a:srgbClr val="20C9A6"/>
            </a:solidFill>
            <a:prstDash val="solid"/>
          </a:ln>
        </p:spPr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B763F3E-693D-4D94-85BA-452F08837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45" y="356614"/>
            <a:ext cx="3986874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IT’S REALLY BUILT ON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pillars of transfer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2103120"/>
            <a:ext cx="3511296" cy="3794760"/>
          </a:xfrm>
          <a:prstGeom prst="roundRect">
            <a:avLst>
              <a:gd name="adj" fmla="val 2604"/>
            </a:avLst>
          </a:prstGeom>
          <a:solidFill>
            <a:srgbClr val="F6F5FC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51560" y="2487168"/>
            <a:ext cx="822960" cy="82296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30" y="2701138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191256" y="2395728"/>
            <a:ext cx="640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400" b="1" dirty="0">
                <a:solidFill>
                  <a:srgbClr val="E7E4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3400" dirty="0"/>
          </a:p>
        </p:txBody>
      </p:sp>
      <p:sp>
        <p:nvSpPr>
          <p:cNvPr id="8" name="Text 5"/>
          <p:cNvSpPr/>
          <p:nvPr/>
        </p:nvSpPr>
        <p:spPr>
          <a:xfrm>
            <a:off x="1051560" y="3520440"/>
            <a:ext cx="277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Impact, not income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51560" y="4114800"/>
            <a:ext cx="2734056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Science doesn’t end with publication</a:t>
            </a:r>
            <a:r>
              <a:rPr lang="cs-CZ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I</a:t>
            </a: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 ends when someone uses it. Transfer is the last, hardest metre from </a:t>
            </a:r>
            <a:r>
              <a:rPr lang="en-US" sz="1250" i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exists</a:t>
            </a: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</a:t>
            </a:r>
            <a:r>
              <a:rPr lang="en-US" sz="1250" i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helps</a:t>
            </a: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517136" y="2103120"/>
            <a:ext cx="3511296" cy="3794760"/>
          </a:xfrm>
          <a:prstGeom prst="roundRect">
            <a:avLst>
              <a:gd name="adj" fmla="val 2604"/>
            </a:avLst>
          </a:prstGeom>
          <a:solidFill>
            <a:srgbClr val="EEF6F4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928616" y="2487168"/>
            <a:ext cx="822960" cy="822960"/>
          </a:xfrm>
          <a:prstGeom prst="ellipse">
            <a:avLst/>
          </a:prstGeom>
          <a:solidFill>
            <a:srgbClr val="20C9A6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586" y="2701138"/>
            <a:ext cx="395021" cy="39502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068312" y="2395728"/>
            <a:ext cx="640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400" b="1" dirty="0">
                <a:solidFill>
                  <a:srgbClr val="E7E4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3400" dirty="0"/>
          </a:p>
        </p:txBody>
      </p:sp>
      <p:sp>
        <p:nvSpPr>
          <p:cNvPr id="14" name="Text 10"/>
          <p:cNvSpPr/>
          <p:nvPr/>
        </p:nvSpPr>
        <p:spPr>
          <a:xfrm>
            <a:off x="4928616" y="3520440"/>
            <a:ext cx="277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investment, returned</a:t>
            </a:r>
            <a:endParaRPr lang="en-US" sz="1900" dirty="0"/>
          </a:p>
        </p:txBody>
      </p:sp>
      <p:sp>
        <p:nvSpPr>
          <p:cNvPr id="15" name="Text 11"/>
          <p:cNvSpPr/>
          <p:nvPr/>
        </p:nvSpPr>
        <p:spPr>
          <a:xfrm>
            <a:off x="4928616" y="4114800"/>
            <a:ext cx="2734056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is largely paid </a:t>
            </a:r>
            <a:r>
              <a:rPr lang="cs-CZ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taxpayers. Transfer returns that investment to society </a:t>
            </a:r>
            <a:r>
              <a:rPr lang="cs-CZ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 medicines, products, companies and jobs. As value, not an invoice.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8394192" y="2103120"/>
            <a:ext cx="3511296" cy="3794760"/>
          </a:xfrm>
          <a:prstGeom prst="roundRect">
            <a:avLst>
              <a:gd name="adj" fmla="val 2604"/>
            </a:avLst>
          </a:prstGeom>
          <a:solidFill>
            <a:srgbClr val="F6F5FC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805672" y="2487168"/>
            <a:ext cx="822960" cy="82296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642" y="2701138"/>
            <a:ext cx="395021" cy="395021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945368" y="2395728"/>
            <a:ext cx="640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400" b="1" dirty="0">
                <a:solidFill>
                  <a:srgbClr val="E7E4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3400" dirty="0"/>
          </a:p>
        </p:txBody>
      </p:sp>
      <p:sp>
        <p:nvSpPr>
          <p:cNvPr id="20" name="Text 15"/>
          <p:cNvSpPr/>
          <p:nvPr/>
        </p:nvSpPr>
        <p:spPr>
          <a:xfrm>
            <a:off x="8805672" y="3520440"/>
            <a:ext cx="277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 &amp; ecosystem</a:t>
            </a:r>
            <a:endParaRPr lang="en-US" sz="1900" dirty="0"/>
          </a:p>
        </p:txBody>
      </p:sp>
      <p:sp>
        <p:nvSpPr>
          <p:cNvPr id="21" name="Text 16"/>
          <p:cNvSpPr/>
          <p:nvPr/>
        </p:nvSpPr>
        <p:spPr>
          <a:xfrm>
            <a:off x="8805672" y="4114800"/>
            <a:ext cx="2734056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25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trains people, not just patents: students in entrepreneurship, researchers in working with industry, regions in building companies — value that dwarfs licensing cheques and flows back to the university.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10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B9C44E1-20AC-4B05-A628-D416AE544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HAPPENS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Forms of transfer</a:t>
            </a:r>
            <a:endParaRPr lang="en-US" sz="3300" dirty="0"/>
          </a:p>
        </p:txBody>
      </p:sp>
      <p:pic>
        <p:nvPicPr>
          <p:cNvPr id="4" name="Image 0" descr="/home/claude/assets/processed/telesc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874520"/>
            <a:ext cx="4023360" cy="4023360"/>
          </a:xfrm>
          <a:prstGeom prst="rect">
            <a:avLst/>
          </a:prstGeom>
          <a:effectLst>
            <a:outerShdw blurRad="177800" dist="63500" dir="5400000" algn="bl" rotWithShape="0">
              <a:srgbClr val="1A1730">
                <a:alpha val="16000"/>
              </a:srgbClr>
            </a:outerShdw>
          </a:effectLst>
        </p:spPr>
      </p:pic>
      <p:sp>
        <p:nvSpPr>
          <p:cNvPr id="5" name="Shape 2"/>
          <p:cNvSpPr/>
          <p:nvPr/>
        </p:nvSpPr>
        <p:spPr>
          <a:xfrm>
            <a:off x="5029200" y="1819656"/>
            <a:ext cx="457200" cy="457200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6" name="Text 3"/>
          <p:cNvSpPr/>
          <p:nvPr/>
        </p:nvSpPr>
        <p:spPr>
          <a:xfrm>
            <a:off x="5029200" y="1819656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669280" y="1691640"/>
            <a:ext cx="5943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Licensing </a:t>
            </a:r>
            <a:r>
              <a:rPr lang="cs-CZ" sz="165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</a:t>
            </a: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</a:t>
            </a:r>
            <a:r>
              <a:rPr lang="cs-CZ" sz="1650" b="1" dirty="0" err="1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</a:t>
            </a:r>
            <a:r>
              <a:rPr lang="cs-CZ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 rights   </a:t>
            </a:r>
            <a:r>
              <a:rPr lang="en-US" sz="130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Patents, know-how and software licensed or assigned.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5029200" y="2660904"/>
            <a:ext cx="457200" cy="457200"/>
          </a:xfrm>
          <a:prstGeom prst="ellipse">
            <a:avLst/>
          </a:prstGeom>
          <a:solidFill>
            <a:srgbClr val="20C9A6"/>
          </a:solidFill>
          <a:ln/>
        </p:spPr>
      </p:sp>
      <p:sp>
        <p:nvSpPr>
          <p:cNvPr id="9" name="Text 6"/>
          <p:cNvSpPr/>
          <p:nvPr/>
        </p:nvSpPr>
        <p:spPr>
          <a:xfrm>
            <a:off x="5029200" y="2660904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69280" y="2532888"/>
            <a:ext cx="5943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Contract research   </a:t>
            </a:r>
            <a:r>
              <a:rPr lang="en-US" sz="130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projects and commissioned research.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5029200" y="3502152"/>
            <a:ext cx="457200" cy="457200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12" name="Text 9"/>
          <p:cNvSpPr/>
          <p:nvPr/>
        </p:nvSpPr>
        <p:spPr>
          <a:xfrm>
            <a:off x="5029200" y="350215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669280" y="3374136"/>
            <a:ext cx="5943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Cooperative research   </a:t>
            </a:r>
            <a:r>
              <a:rPr lang="en-US" sz="130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programmes with partners.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5029200" y="4343400"/>
            <a:ext cx="457200" cy="457200"/>
          </a:xfrm>
          <a:prstGeom prst="ellipse">
            <a:avLst/>
          </a:prstGeom>
          <a:solidFill>
            <a:srgbClr val="20C9A6"/>
          </a:solidFill>
          <a:ln/>
        </p:spPr>
      </p:sp>
      <p:sp>
        <p:nvSpPr>
          <p:cNvPr id="15" name="Text 12"/>
          <p:cNvSpPr/>
          <p:nvPr/>
        </p:nvSpPr>
        <p:spPr>
          <a:xfrm>
            <a:off x="5029200" y="434340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5669280" y="4215384"/>
            <a:ext cx="5943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Spin-offs &amp; start-ups   </a:t>
            </a:r>
            <a:r>
              <a:rPr lang="en-US" sz="130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companies, with or without an equity stake (sometimes via an SPV).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5029200" y="5184648"/>
            <a:ext cx="457200" cy="457200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18" name="Text 15"/>
          <p:cNvSpPr/>
          <p:nvPr/>
        </p:nvSpPr>
        <p:spPr>
          <a:xfrm>
            <a:off x="5029200" y="5184648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669280" y="5056632"/>
            <a:ext cx="5943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5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Consulting &amp; open sharing   </a:t>
            </a:r>
            <a:r>
              <a:rPr lang="en-US" sz="1300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Expertise, training, open access / open data — within the limits of the law.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10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1CB8DADC-81B5-4F00-A950-DD5E8FA8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ROAD TO MARKET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idea to commercialisation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1965960"/>
            <a:ext cx="475488" cy="475488"/>
          </a:xfrm>
          <a:prstGeom prst="ellipse">
            <a:avLst/>
          </a:prstGeom>
          <a:solidFill>
            <a:srgbClr val="15132B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96596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298448" y="192024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have an idea / a pilot R&amp;D result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40080" y="2788920"/>
            <a:ext cx="475488" cy="475488"/>
          </a:xfrm>
          <a:prstGeom prst="ellipse">
            <a:avLst/>
          </a:prstGeom>
          <a:solidFill>
            <a:srgbClr val="15132B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278892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298448" y="274320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analysis &amp; commercial-potential estimate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40080" y="3611880"/>
            <a:ext cx="475488" cy="475488"/>
          </a:xfrm>
          <a:prstGeom prst="ellipse">
            <a:avLst/>
          </a:prstGeom>
          <a:solidFill>
            <a:srgbClr val="15132B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361188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298448" y="356616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the “product / service” — Lean Canvas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40080" y="4434840"/>
            <a:ext cx="475488" cy="475488"/>
          </a:xfrm>
          <a:prstGeom prst="ellipse">
            <a:avLst/>
          </a:prstGeom>
          <a:solidFill>
            <a:srgbClr val="15132B"/>
          </a:solidFill>
          <a:ln/>
        </p:spPr>
      </p:sp>
      <p:sp>
        <p:nvSpPr>
          <p:cNvPr id="14" name="Text 12"/>
          <p:cNvSpPr/>
          <p:nvPr/>
        </p:nvSpPr>
        <p:spPr>
          <a:xfrm>
            <a:off x="640080" y="443484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298448" y="438912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 of Concept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492240" y="1965960"/>
            <a:ext cx="475488" cy="475488"/>
          </a:xfrm>
          <a:prstGeom prst="ellipse">
            <a:avLst/>
          </a:prstGeom>
          <a:solidFill>
            <a:srgbClr val="15132B"/>
          </a:solidFill>
          <a:ln/>
        </p:spPr>
      </p:sp>
      <p:sp>
        <p:nvSpPr>
          <p:cNvPr id="17" name="Text 15"/>
          <p:cNvSpPr/>
          <p:nvPr/>
        </p:nvSpPr>
        <p:spPr>
          <a:xfrm>
            <a:off x="6492240" y="196596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150608" y="192024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Notification to the employer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6492240" y="2788920"/>
            <a:ext cx="475488" cy="475488"/>
          </a:xfrm>
          <a:prstGeom prst="ellipse">
            <a:avLst/>
          </a:prstGeom>
          <a:solidFill>
            <a:srgbClr val="15132B"/>
          </a:solidFill>
          <a:ln/>
        </p:spPr>
      </p:sp>
      <p:sp>
        <p:nvSpPr>
          <p:cNvPr id="20" name="Text 18"/>
          <p:cNvSpPr/>
          <p:nvPr/>
        </p:nvSpPr>
        <p:spPr>
          <a:xfrm>
            <a:off x="6492240" y="278892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150608" y="274320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Intellectual-property protection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6492240" y="3611880"/>
            <a:ext cx="475488" cy="475488"/>
          </a:xfrm>
          <a:prstGeom prst="ellipse">
            <a:avLst/>
          </a:prstGeom>
          <a:solidFill>
            <a:srgbClr val="20C9A6"/>
          </a:solidFill>
          <a:ln/>
        </p:spPr>
      </p:sp>
      <p:sp>
        <p:nvSpPr>
          <p:cNvPr id="23" name="Text 21"/>
          <p:cNvSpPr/>
          <p:nvPr/>
        </p:nvSpPr>
        <p:spPr>
          <a:xfrm>
            <a:off x="6492240" y="361188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7150608" y="356616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b="1" dirty="0">
                <a:solidFill>
                  <a:srgbClr val="0E9C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Publication — yes, only here!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6492240" y="4434840"/>
            <a:ext cx="475488" cy="475488"/>
          </a:xfrm>
          <a:prstGeom prst="ellipse">
            <a:avLst/>
          </a:prstGeom>
          <a:solidFill>
            <a:srgbClr val="7C5CFC"/>
          </a:solidFill>
          <a:ln/>
        </p:spPr>
      </p:sp>
      <p:sp>
        <p:nvSpPr>
          <p:cNvPr id="26" name="Text 24"/>
          <p:cNvSpPr/>
          <p:nvPr/>
        </p:nvSpPr>
        <p:spPr>
          <a:xfrm>
            <a:off x="6492240" y="443484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7150608" y="4389120"/>
            <a:ext cx="47823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500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Commercialisation / application of the result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640080" y="6291072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Petr Suchomel, Director of STP, UPOL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100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82D47043-0910-4AE0-9AB7-4213C755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300" dirty="0">
                <a:solidFill>
                  <a:srgbClr val="5B3F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SAFEGUARDING RESULTS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932688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Intellectual property protection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2103120"/>
            <a:ext cx="3456432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979676" y="2395728"/>
            <a:ext cx="777240" cy="77724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58" y="2597810"/>
            <a:ext cx="373075" cy="3730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3310128"/>
            <a:ext cx="3090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416552" y="2103120"/>
            <a:ext cx="3456432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56148" y="2395728"/>
            <a:ext cx="777240" cy="777240"/>
          </a:xfrm>
          <a:prstGeom prst="ellipse">
            <a:avLst/>
          </a:prstGeom>
          <a:solidFill>
            <a:srgbClr val="20C9A6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230" y="2597810"/>
            <a:ext cx="373075" cy="3730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599432" y="3310128"/>
            <a:ext cx="3090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Utility models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8193024" y="2103120"/>
            <a:ext cx="3456432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9532620" y="2395728"/>
            <a:ext cx="777240" cy="77724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702" y="2597810"/>
            <a:ext cx="373075" cy="3730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375904" y="3310128"/>
            <a:ext cx="3090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</a:t>
            </a:r>
            <a:endParaRPr lang="en-US" sz="1700" dirty="0"/>
          </a:p>
        </p:txBody>
      </p:sp>
      <p:sp>
        <p:nvSpPr>
          <p:cNvPr id="16" name="Shape 11"/>
          <p:cNvSpPr/>
          <p:nvPr/>
        </p:nvSpPr>
        <p:spPr>
          <a:xfrm>
            <a:off x="640080" y="4178808"/>
            <a:ext cx="3456432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1979676" y="4471416"/>
            <a:ext cx="777240" cy="777240"/>
          </a:xfrm>
          <a:prstGeom prst="ellipse">
            <a:avLst/>
          </a:prstGeom>
          <a:solidFill>
            <a:srgbClr val="20C9A6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758" y="4673498"/>
            <a:ext cx="373075" cy="37307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22960" y="5385816"/>
            <a:ext cx="3090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designs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4416552" y="4178808"/>
            <a:ext cx="3456432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5756148" y="4471416"/>
            <a:ext cx="777240" cy="777240"/>
          </a:xfrm>
          <a:prstGeom prst="ellipse">
            <a:avLst/>
          </a:prstGeom>
          <a:solidFill>
            <a:srgbClr val="7C5CFC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230" y="4673498"/>
            <a:ext cx="373075" cy="37307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4599432" y="5385816"/>
            <a:ext cx="3090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</a:t>
            </a:r>
            <a:endParaRPr lang="en-US" sz="1700" dirty="0"/>
          </a:p>
        </p:txBody>
      </p:sp>
      <p:sp>
        <p:nvSpPr>
          <p:cNvPr id="24" name="Shape 17"/>
          <p:cNvSpPr/>
          <p:nvPr/>
        </p:nvSpPr>
        <p:spPr>
          <a:xfrm>
            <a:off x="8193024" y="4178808"/>
            <a:ext cx="3456432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7E4F2"/>
            </a:solidFill>
            <a:prstDash val="solid"/>
          </a:ln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sp>
        <p:nvSpPr>
          <p:cNvPr id="25" name="Shape 18"/>
          <p:cNvSpPr/>
          <p:nvPr/>
        </p:nvSpPr>
        <p:spPr>
          <a:xfrm>
            <a:off x="9532620" y="4471416"/>
            <a:ext cx="777240" cy="777240"/>
          </a:xfrm>
          <a:prstGeom prst="ellipse">
            <a:avLst/>
          </a:prstGeom>
          <a:solidFill>
            <a:srgbClr val="20C9A6"/>
          </a:solidFill>
          <a:ln/>
          <a:effectLst>
            <a:outerShdw blurRad="114300" dist="38100" dir="5400000" algn="bl" rotWithShape="0">
              <a:srgbClr val="1A1730">
                <a:alpha val="10000"/>
              </a:srgbClr>
            </a:outerShdw>
          </a:effectLst>
        </p:spPr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702" y="4673498"/>
            <a:ext cx="373075" cy="373075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8375904" y="5385816"/>
            <a:ext cx="3090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13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</a:t>
            </a:r>
            <a:endParaRPr lang="en-US" sz="1700" dirty="0"/>
          </a:p>
        </p:txBody>
      </p:sp>
      <p:sp>
        <p:nvSpPr>
          <p:cNvPr id="28" name="Text 20"/>
          <p:cNvSpPr/>
          <p:nvPr/>
        </p:nvSpPr>
        <p:spPr>
          <a:xfrm>
            <a:off x="11185855" y="6291072"/>
            <a:ext cx="640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6E6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100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4958B669-61AA-4DD8-941B-8B2D45A448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985" y="389498"/>
            <a:ext cx="4046950" cy="923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945</Words>
  <Application>Microsoft Office PowerPoint</Application>
  <PresentationFormat>Širokoúhlá obrazovka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Knowledge Transfer</dc:title>
  <dc:subject>PptxGenJS Presentation</dc:subject>
  <dc:creator>UJEP – CTTZ</dc:creator>
  <cp:lastModifiedBy>petrzilkah</cp:lastModifiedBy>
  <cp:revision>20</cp:revision>
  <dcterms:created xsi:type="dcterms:W3CDTF">2026-06-18T18:51:00Z</dcterms:created>
  <dcterms:modified xsi:type="dcterms:W3CDTF">2026-06-29T12:35:22Z</dcterms:modified>
</cp:coreProperties>
</file>